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7102475" cy="1023302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7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scar Mercado" userId="7a4d0722f004b8f1" providerId="LiveId" clId="{51295CD6-1255-4353-BC1F-FAB05C522D7B}"/>
    <pc:docChg chg="custSel modSld">
      <pc:chgData name="Oscar Mercado" userId="7a4d0722f004b8f1" providerId="LiveId" clId="{51295CD6-1255-4353-BC1F-FAB05C522D7B}" dt="2025-11-12T13:03:58.934" v="83" actId="1076"/>
      <pc:docMkLst>
        <pc:docMk/>
      </pc:docMkLst>
      <pc:sldChg chg="modSp mod">
        <pc:chgData name="Oscar Mercado" userId="7a4d0722f004b8f1" providerId="LiveId" clId="{51295CD6-1255-4353-BC1F-FAB05C522D7B}" dt="2025-11-12T13:03:47.972" v="81" actId="313"/>
        <pc:sldMkLst>
          <pc:docMk/>
          <pc:sldMk cId="0" sldId="259"/>
        </pc:sldMkLst>
        <pc:spChg chg="mod">
          <ac:chgData name="Oscar Mercado" userId="7a4d0722f004b8f1" providerId="LiveId" clId="{51295CD6-1255-4353-BC1F-FAB05C522D7B}" dt="2025-11-12T13:03:47.972" v="81" actId="313"/>
          <ac:spMkLst>
            <pc:docMk/>
            <pc:sldMk cId="0" sldId="259"/>
            <ac:spMk id="123" creationId="{00000000-0000-0000-0000-000000000000}"/>
          </ac:spMkLst>
        </pc:spChg>
        <pc:spChg chg="mod">
          <ac:chgData name="Oscar Mercado" userId="7a4d0722f004b8f1" providerId="LiveId" clId="{51295CD6-1255-4353-BC1F-FAB05C522D7B}" dt="2025-11-12T13:03:26.325" v="37" actId="20577"/>
          <ac:spMkLst>
            <pc:docMk/>
            <pc:sldMk cId="0" sldId="259"/>
            <ac:spMk id="125" creationId="{00000000-0000-0000-0000-000000000000}"/>
          </ac:spMkLst>
        </pc:spChg>
      </pc:sldChg>
      <pc:sldChg chg="addSp modSp mod">
        <pc:chgData name="Oscar Mercado" userId="7a4d0722f004b8f1" providerId="LiveId" clId="{51295CD6-1255-4353-BC1F-FAB05C522D7B}" dt="2025-11-12T13:03:58.934" v="83" actId="1076"/>
        <pc:sldMkLst>
          <pc:docMk/>
          <pc:sldMk cId="0" sldId="262"/>
        </pc:sldMkLst>
        <pc:picChg chg="add mod">
          <ac:chgData name="Oscar Mercado" userId="7a4d0722f004b8f1" providerId="LiveId" clId="{51295CD6-1255-4353-BC1F-FAB05C522D7B}" dt="2025-11-12T13:03:58.934" v="83" actId="1076"/>
          <ac:picMkLst>
            <pc:docMk/>
            <pc:sldMk cId="0" sldId="262"/>
            <ac:picMk id="3" creationId="{13E30B25-5272-EB61-728F-7791939CCE1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23092" y="0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s-CO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3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0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p3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20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20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4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" name="Google Shape;128;p5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20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6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e7f6e5453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g1e7f6e54539_1_0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20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g1e7f6e54539_1_0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7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2000" cy="46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7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00" cy="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6763"/>
            <a:ext cx="5118100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8:notes"/>
          <p:cNvSpPr txBox="1">
            <a:spLocks noGrp="1"/>
          </p:cNvSpPr>
          <p:nvPr>
            <p:ph type="body" idx="1"/>
          </p:nvPr>
        </p:nvSpPr>
        <p:spPr>
          <a:xfrm>
            <a:off x="710248" y="4860687"/>
            <a:ext cx="5681980" cy="460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8:notes"/>
          <p:cNvSpPr txBox="1">
            <a:spLocks noGrp="1"/>
          </p:cNvSpPr>
          <p:nvPr>
            <p:ph type="sldNum" idx="12"/>
          </p:nvPr>
        </p:nvSpPr>
        <p:spPr>
          <a:xfrm>
            <a:off x="4023092" y="9719598"/>
            <a:ext cx="3077739" cy="511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50" tIns="49525" rIns="99050" bIns="49525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-CO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cxnSp>
        <p:nvCxnSpPr>
          <p:cNvPr id="21" name="Google Shape;21;p2"/>
          <p:cNvCxnSpPr/>
          <p:nvPr/>
        </p:nvCxnSpPr>
        <p:spPr>
          <a:xfrm>
            <a:off x="539552" y="6237312"/>
            <a:ext cx="7992888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" name="Google Shape;22;p2"/>
          <p:cNvCxnSpPr/>
          <p:nvPr/>
        </p:nvCxnSpPr>
        <p:spPr>
          <a:xfrm>
            <a:off x="539552" y="980728"/>
            <a:ext cx="7992888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  <p:cxnSp>
        <p:nvCxnSpPr>
          <p:cNvPr id="29" name="Google Shape;29;p3"/>
          <p:cNvCxnSpPr/>
          <p:nvPr/>
        </p:nvCxnSpPr>
        <p:spPr>
          <a:xfrm>
            <a:off x="467544" y="1484784"/>
            <a:ext cx="7992888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3"/>
          <p:cNvCxnSpPr/>
          <p:nvPr/>
        </p:nvCxnSpPr>
        <p:spPr>
          <a:xfrm>
            <a:off x="467544" y="6237312"/>
            <a:ext cx="7992888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ólo el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1" name="Google Shape;71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>
            <a:spLocks noGrp="1"/>
          </p:cNvSpPr>
          <p:nvPr>
            <p:ph type="ctrTitle"/>
          </p:nvPr>
        </p:nvSpPr>
        <p:spPr>
          <a:xfrm>
            <a:off x="685800" y="507219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s-E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Reconocimiento de señales viales mediante procesamiento digital de imágenes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"/>
          </p:nvPr>
        </p:nvSpPr>
        <p:spPr>
          <a:xfrm>
            <a:off x="971600" y="2276872"/>
            <a:ext cx="730485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r>
              <a:rPr lang="es-CO" sz="217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FACULTAD DE INGENIERÍA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r>
              <a:rPr lang="es-CO" sz="217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UNIVERSIDAD DE ANTIOQUIA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r>
              <a:rPr lang="es-CO" sz="217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Departamento de Electrónica y Telecomunicaciones</a:t>
            </a:r>
          </a:p>
          <a:p>
            <a:pPr marL="0" marR="0" lvl="0" indent="0" algn="ctr" rtl="0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endParaRPr sz="217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r>
              <a:rPr lang="es-ES" sz="2170" b="1" dirty="0">
                <a:solidFill>
                  <a:srgbClr val="0000FF"/>
                </a:solidFill>
              </a:rPr>
              <a:t>Detección de señales de tránsito usando segmentación por color y forma</a:t>
            </a:r>
            <a:endParaRPr dirty="0"/>
          </a:p>
          <a:p>
            <a:pPr marL="0" marR="0" lvl="0" indent="0" algn="ctr" rtl="0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rgbClr val="888888"/>
              </a:buClr>
              <a:buSzPts val="2170"/>
              <a:buFont typeface="Arial"/>
              <a:buNone/>
            </a:pPr>
            <a:r>
              <a:rPr lang="es-CO" sz="217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Semestre 2025</a:t>
            </a:r>
            <a:r>
              <a:rPr lang="es-CO" sz="2170" dirty="0"/>
              <a:t>-2</a:t>
            </a:r>
            <a:endParaRPr sz="217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rgbClr val="888888"/>
              </a:buClr>
              <a:buSzPts val="2480"/>
              <a:buFont typeface="Arial"/>
              <a:buNone/>
            </a:pPr>
            <a:endParaRPr sz="248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3"/>
          <p:cNvSpPr txBox="1"/>
          <p:nvPr/>
        </p:nvSpPr>
        <p:spPr>
          <a:xfrm>
            <a:off x="1331640" y="4628728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s-CO" sz="24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Daniel Galvis – Oscar Mercado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s-CO" sz="24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daniel.galvis1@udea.edu.co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</a:pPr>
            <a:r>
              <a:rPr lang="es-CO" sz="2400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oscar.mercado@udea.edu.co</a:t>
            </a:r>
            <a:endParaRPr sz="24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CO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Bibliografía y webgrafía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08EF194-C371-5054-6B5C-BD6CA72A9B93}"/>
              </a:ext>
            </a:extLst>
          </p:cNvPr>
          <p:cNvSpPr txBox="1"/>
          <p:nvPr/>
        </p:nvSpPr>
        <p:spPr>
          <a:xfrm>
            <a:off x="598714" y="1850571"/>
            <a:ext cx="808808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b="1" dirty="0" err="1"/>
              <a:t>Webgrafia</a:t>
            </a:r>
            <a:r>
              <a:rPr lang="es-CO" sz="1600" b="1" dirty="0"/>
              <a:t>: </a:t>
            </a:r>
          </a:p>
          <a:p>
            <a:pPr marL="285750" indent="-285750">
              <a:buFontTx/>
              <a:buChar char="-"/>
            </a:pPr>
            <a:r>
              <a:rPr lang="es-CO" sz="1600" dirty="0" err="1"/>
              <a:t>OpenCV</a:t>
            </a:r>
            <a:r>
              <a:rPr lang="es-CO" sz="1600" dirty="0"/>
              <a:t> </a:t>
            </a:r>
            <a:r>
              <a:rPr lang="es-CO" sz="1600" dirty="0" err="1"/>
              <a:t>Documentation</a:t>
            </a:r>
            <a:r>
              <a:rPr lang="es-CO" sz="1600" dirty="0"/>
              <a:t>: https://docs.opencv.org</a:t>
            </a:r>
          </a:p>
          <a:p>
            <a:pPr marL="285750" indent="-285750">
              <a:buFontTx/>
              <a:buChar char="-"/>
            </a:pPr>
            <a:r>
              <a:rPr lang="es-CO" sz="1600" dirty="0"/>
              <a:t>Bosch </a:t>
            </a:r>
            <a:r>
              <a:rPr lang="es-CO" sz="1600" dirty="0" err="1"/>
              <a:t>Mobility</a:t>
            </a:r>
            <a:r>
              <a:rPr lang="es-CO" sz="1600" dirty="0"/>
              <a:t> </a:t>
            </a:r>
            <a:r>
              <a:rPr lang="es-CO" sz="1600" dirty="0" err="1"/>
              <a:t>Solutions</a:t>
            </a:r>
            <a:r>
              <a:rPr lang="es-CO" sz="1600" dirty="0"/>
              <a:t> – ADAS: https://www.bosch-mobility.com</a:t>
            </a:r>
          </a:p>
          <a:p>
            <a:pPr marL="285750" indent="-285750">
              <a:buFontTx/>
              <a:buChar char="-"/>
            </a:pPr>
            <a:r>
              <a:rPr lang="es-CO" sz="1600" dirty="0" err="1"/>
              <a:t>Dataset</a:t>
            </a:r>
            <a:r>
              <a:rPr lang="es-CO" sz="1600" dirty="0"/>
              <a:t> GTSRB – German </a:t>
            </a:r>
            <a:r>
              <a:rPr lang="es-CO" sz="1600" dirty="0" err="1"/>
              <a:t>Traffic</a:t>
            </a:r>
            <a:r>
              <a:rPr lang="es-CO" sz="1600" dirty="0"/>
              <a:t> </a:t>
            </a:r>
            <a:r>
              <a:rPr lang="es-CO" sz="1600" dirty="0" err="1"/>
              <a:t>Sign</a:t>
            </a:r>
            <a:r>
              <a:rPr lang="es-CO" sz="1600" dirty="0"/>
              <a:t> </a:t>
            </a:r>
            <a:r>
              <a:rPr lang="es-CO" sz="1600" dirty="0" err="1"/>
              <a:t>Recognition</a:t>
            </a:r>
            <a:r>
              <a:rPr lang="es-CO" sz="1600" dirty="0"/>
              <a:t> </a:t>
            </a:r>
            <a:r>
              <a:rPr lang="es-CO" sz="1600" dirty="0" err="1"/>
              <a:t>Benchmark</a:t>
            </a:r>
            <a:r>
              <a:rPr lang="es-CO" sz="1600" dirty="0"/>
              <a:t>: https://benchmark.ini.rub.de</a:t>
            </a:r>
          </a:p>
          <a:p>
            <a:pPr marL="285750" indent="-285750">
              <a:buFontTx/>
              <a:buChar char="-"/>
            </a:pPr>
            <a:r>
              <a:rPr lang="es-CO" sz="1600" dirty="0"/>
              <a:t>Tutoriales de visión artificial con Python: https://towardsdatascience.com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2411760" y="3068960"/>
            <a:ext cx="4680520" cy="2376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s-CO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8923DB67-47CA-21FE-C6F3-7FBD73978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90" y="1709057"/>
            <a:ext cx="8156619" cy="413657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/>
          <p:nvPr/>
        </p:nvSpPr>
        <p:spPr>
          <a:xfrm>
            <a:off x="609600" y="4270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Descripción del Problema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926995" y="1679848"/>
            <a:ext cx="7290009" cy="4220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 conductores pueden pasar por alto señales de tránsito debido a distracción o poca visibilidad, aumentando el riesgo de accidentes.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Desarrollar un sistema capaz de reconocer señales de tránsito en imágenes, usando técnicas de procesamiento digital de imágenes.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200150" marR="0" lvl="2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Bosch Mobility Solutions. (2023). “Advanced Driver Assistance Systems (ADAS) Overview”. Bosch Global.</a:t>
            </a: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</a:p>
          <a:p>
            <a:pPr marL="1200150" marR="0" lvl="2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Stallkamp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J.,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Schlipsing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M., Salmen, J., &amp;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Igel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C. (2012). “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German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Traffic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Recognition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Benchmark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A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multi-class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classification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competition</a:t>
            </a:r>
            <a:r>
              <a:rPr lang="es-CO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”. IEEE IJCNN.	Referencia a trabajo 3</a:t>
            </a:r>
          </a:p>
          <a:p>
            <a:pPr marL="1200150" marR="0" lvl="2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➢"/>
            </a:pPr>
            <a:r>
              <a:rPr lang="es-CO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E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Pérez, L., &amp; Rodríguez, M. (2020). “Reconocimiento automático de señales de tránsito usando visión artificial y SVM”. Revista Iberoamericana de Ingeniería, 8(2), 45–52.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4355976" y="6381328"/>
            <a:ext cx="460132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0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/>
        </p:nvSpPr>
        <p:spPr>
          <a:xfrm>
            <a:off x="395536" y="332656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 Hardware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1043608" y="1747120"/>
            <a:ext cx="74169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5"/>
          <p:cNvSpPr txBox="1"/>
          <p:nvPr/>
        </p:nvSpPr>
        <p:spPr>
          <a:xfrm>
            <a:off x="2068825" y="6389375"/>
            <a:ext cx="4766400" cy="3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73C0AEF8-E62A-DE5A-7572-6533B04DA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37" y="1552189"/>
            <a:ext cx="7075175" cy="471678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/>
          <p:nvPr/>
        </p:nvSpPr>
        <p:spPr>
          <a:xfrm>
            <a:off x="609600" y="2668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Especificaciones técnicas de equipos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4767946" y="1816975"/>
            <a:ext cx="4071251" cy="417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Descripción técnica de la cámara: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Resolución: 12 MP (4032 × 3024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px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Lentes: triple cámara (gran angular, ultra gran angular y teleobjetivo)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Video: 4K a 24/30/60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fps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Full HD a 120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fps</a:t>
            </a:r>
            <a:endParaRPr lang="es-CO" dirty="0"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Rango dinámico amplio (HDR): ideal para condiciones de luz diurna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Estabilización óptica: mejora la nitidez en movimiento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Formato de salida: HEIF / JPEG / MOV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s-CO" dirty="0">
              <a:latin typeface="Calibri"/>
              <a:ea typeface="Calibri"/>
              <a:cs typeface="Calibri"/>
              <a:sym typeface="Calibri"/>
            </a:endParaRPr>
          </a:p>
          <a:p>
            <a: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Descripción técnica del computador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Procesador: Intel Core i7 )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Memoria RAM: 16 GB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Almacenamiento:  </a:t>
            </a: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1024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GB </a:t>
            </a:r>
          </a:p>
          <a:p>
            <a:pPr marL="285750" marR="0" lvl="0" indent="-2857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Sistema operativo: Windows 11</a:t>
            </a:r>
          </a:p>
          <a:p>
            <a:pPr marL="285750" lvl="0" indent="-285750">
              <a:buSzPts val="1400"/>
              <a:buFontTx/>
              <a:buChar char="-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Software: </a:t>
            </a: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Python 3.12.10,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OpenCV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4" name="Google Shape;124;p16"/>
          <p:cNvCxnSpPr/>
          <p:nvPr/>
        </p:nvCxnSpPr>
        <p:spPr>
          <a:xfrm>
            <a:off x="4543425" y="1733550"/>
            <a:ext cx="0" cy="43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16"/>
          <p:cNvSpPr txBox="1"/>
          <p:nvPr/>
        </p:nvSpPr>
        <p:spPr>
          <a:xfrm>
            <a:off x="609600" y="1816975"/>
            <a:ext cx="3152700" cy="396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Entorno físico: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ES" dirty="0">
                <a:latin typeface="Calibri"/>
                <a:ea typeface="Calibri"/>
                <a:cs typeface="Calibri"/>
                <a:sym typeface="Calibri"/>
              </a:rPr>
              <a:t>Cámara de un teléfono con alta resolución 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ES" dirty="0">
                <a:latin typeface="Calibri"/>
                <a:ea typeface="Calibri"/>
                <a:cs typeface="Calibri"/>
                <a:sym typeface="Calibri"/>
              </a:rPr>
              <a:t>montada en motocicleta.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s-ES"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Diseños mecánicos: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Soporte o base para la cámara.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s-CO"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Diseños electrónicos: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Computador ASUS </a:t>
            </a:r>
            <a:r>
              <a:rPr lang="es-CO" dirty="0" err="1">
                <a:latin typeface="Calibri"/>
                <a:ea typeface="Calibri"/>
                <a:cs typeface="Calibri"/>
                <a:sym typeface="Calibri"/>
              </a:rPr>
              <a:t>ExpertBook</a:t>
            </a: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 como unidad de procesamiento principal.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s-CO" dirty="0"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Otros elementos: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r>
              <a:rPr lang="es-CO" dirty="0">
                <a:latin typeface="Calibri"/>
                <a:ea typeface="Calibri"/>
                <a:cs typeface="Calibri"/>
                <a:sym typeface="Calibri"/>
              </a:rPr>
              <a:t>Visual Studio.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lang="es-CO" dirty="0"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Tx/>
              <a:buChar char="-"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/>
        </p:nvSpPr>
        <p:spPr>
          <a:xfrm>
            <a:off x="395536" y="332656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 Software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7"/>
          <p:cNvSpPr txBox="1"/>
          <p:nvPr/>
        </p:nvSpPr>
        <p:spPr>
          <a:xfrm>
            <a:off x="1043608" y="1747120"/>
            <a:ext cx="7416823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sng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7"/>
          <p:cNvSpPr txBox="1"/>
          <p:nvPr/>
        </p:nvSpPr>
        <p:spPr>
          <a:xfrm>
            <a:off x="110652" y="5870220"/>
            <a:ext cx="928273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ED5E833-6A95-3F66-B252-39E7D630A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950" y="1651398"/>
            <a:ext cx="4920099" cy="44034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/>
          <p:nvPr/>
        </p:nvSpPr>
        <p:spPr>
          <a:xfrm>
            <a:off x="395536" y="332656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Propuesta de Solución: Conceptos</a:t>
            </a:r>
            <a:endParaRPr sz="429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046066C-E459-DEF1-B34C-AFF12589C09D}"/>
              </a:ext>
            </a:extLst>
          </p:cNvPr>
          <p:cNvSpPr txBox="1"/>
          <p:nvPr/>
        </p:nvSpPr>
        <p:spPr>
          <a:xfrm>
            <a:off x="674914" y="1774371"/>
            <a:ext cx="7794172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Preprocesado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Conversión de color.</a:t>
            </a:r>
          </a:p>
          <a:p>
            <a:pPr marL="285750" indent="-285750">
              <a:buFontTx/>
              <a:buChar char="-"/>
            </a:pPr>
            <a:r>
              <a:rPr lang="es-ES" dirty="0"/>
              <a:t>Corrección de brillo y contraste según iluminación.</a:t>
            </a:r>
          </a:p>
          <a:p>
            <a:pPr marL="285750" indent="-285750">
              <a:buFontTx/>
              <a:buChar char="-"/>
            </a:pPr>
            <a:r>
              <a:rPr lang="es-ES" dirty="0"/>
              <a:t>Reducción de ruido con filtros Gaussianos o Mediana.</a:t>
            </a:r>
          </a:p>
          <a:p>
            <a:r>
              <a:rPr lang="es-ES" b="1" dirty="0"/>
              <a:t>Segmentado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Separación de regiones según color característico (rojo, azul, amarillo, blanco).</a:t>
            </a:r>
          </a:p>
          <a:p>
            <a:pPr marL="285750" indent="-285750">
              <a:buFontTx/>
              <a:buChar char="-"/>
            </a:pPr>
            <a:r>
              <a:rPr lang="es-ES" dirty="0" err="1"/>
              <a:t>Umbralización</a:t>
            </a:r>
            <a:r>
              <a:rPr lang="es-ES" dirty="0"/>
              <a:t> adaptativa para mejorar detección en distintas condiciones de luz.</a:t>
            </a:r>
          </a:p>
          <a:p>
            <a:r>
              <a:rPr lang="es-ES" b="1" dirty="0"/>
              <a:t>Extracción de características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Análisis de forma (círculo, triángulo, octágono, cuadrado).</a:t>
            </a:r>
          </a:p>
          <a:p>
            <a:pPr marL="285750" indent="-285750">
              <a:buFontTx/>
              <a:buChar char="-"/>
            </a:pPr>
            <a:r>
              <a:rPr lang="es-ES" dirty="0"/>
              <a:t>Cálculo de bordes, contornos y área.</a:t>
            </a:r>
          </a:p>
          <a:p>
            <a:r>
              <a:rPr lang="es-ES" b="1" dirty="0"/>
              <a:t>Clasificación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Asociación de color + forma → tipo de señal.</a:t>
            </a:r>
          </a:p>
          <a:p>
            <a:pPr marL="285750" indent="-285750">
              <a:buFontTx/>
              <a:buChar char="-"/>
            </a:pPr>
            <a:r>
              <a:rPr lang="es-ES" dirty="0"/>
              <a:t>En etapas posteriores: uso de redes neuronales (CNN o YOLO) para reconocimiento automático.</a:t>
            </a:r>
          </a:p>
          <a:p>
            <a:r>
              <a:rPr lang="es-ES" b="1" dirty="0"/>
              <a:t>Acción / Resultado</a:t>
            </a:r>
            <a:endParaRPr lang="es-ES" dirty="0"/>
          </a:p>
          <a:p>
            <a:pPr marL="285750" indent="-285750">
              <a:buFontTx/>
              <a:buChar char="-"/>
            </a:pPr>
            <a:r>
              <a:rPr lang="es-ES" dirty="0"/>
              <a:t>Mostrar en pantalla o consola el tipo de señal detectada.</a:t>
            </a:r>
          </a:p>
          <a:p>
            <a:pPr marL="285750" indent="-285750">
              <a:buFontTx/>
              <a:buChar char="-"/>
            </a:pPr>
            <a:r>
              <a:rPr lang="es-ES" dirty="0"/>
              <a:t>Posible integración con sistema de asistencia al conductor (alerta visual o sonora).</a:t>
            </a:r>
          </a:p>
          <a:p>
            <a:endParaRPr lang="es-ES" dirty="0"/>
          </a:p>
          <a:p>
            <a:endParaRPr lang="es-CO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/>
        </p:nvSpPr>
        <p:spPr>
          <a:xfrm>
            <a:off x="395536" y="332656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lo menos un algoritmo funcionando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3E30B25-5272-EB61-728F-7791939CC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1680" y="2182516"/>
            <a:ext cx="6020640" cy="33342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/>
        </p:nvSpPr>
        <p:spPr>
          <a:xfrm>
            <a:off x="609600" y="266813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Cronograma de actividades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0"/>
          <p:cNvSpPr txBox="1"/>
          <p:nvPr/>
        </p:nvSpPr>
        <p:spPr>
          <a:xfrm>
            <a:off x="6430725" y="1046525"/>
            <a:ext cx="2617200" cy="3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F209290-CD6B-954A-0625-3363E82A93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374222"/>
              </p:ext>
            </p:extLst>
          </p:nvPr>
        </p:nvGraphicFramePr>
        <p:xfrm>
          <a:off x="1360715" y="1654629"/>
          <a:ext cx="6672942" cy="41570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2220">
                  <a:extLst>
                    <a:ext uri="{9D8B030D-6E8A-4147-A177-3AD203B41FA5}">
                      <a16:colId xmlns:a16="http://schemas.microsoft.com/office/drawing/2014/main" val="2780582085"/>
                    </a:ext>
                  </a:extLst>
                </a:gridCol>
                <a:gridCol w="3300722">
                  <a:extLst>
                    <a:ext uri="{9D8B030D-6E8A-4147-A177-3AD203B41FA5}">
                      <a16:colId xmlns:a16="http://schemas.microsoft.com/office/drawing/2014/main" val="2799480119"/>
                    </a:ext>
                  </a:extLst>
                </a:gridCol>
              </a:tblGrid>
              <a:tr h="457176">
                <a:tc>
                  <a:txBody>
                    <a:bodyPr/>
                    <a:lstStyle/>
                    <a:p>
                      <a:pPr algn="ctr"/>
                      <a:r>
                        <a:rPr lang="es-CO" sz="2400" b="1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Etapa: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CO" sz="2400" dirty="0"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Actividad: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1325137"/>
                  </a:ext>
                </a:extLst>
              </a:tr>
              <a:tr h="518132">
                <a:tc>
                  <a:txBody>
                    <a:bodyPr/>
                    <a:lstStyle/>
                    <a:p>
                      <a:r>
                        <a:rPr lang="es-CO" dirty="0"/>
                        <a:t>Selección del proyecto: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Establecer alcance, recursos y metodología.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7622762"/>
                  </a:ext>
                </a:extLst>
              </a:tr>
              <a:tr h="731480">
                <a:tc>
                  <a:txBody>
                    <a:bodyPr/>
                    <a:lstStyle/>
                    <a:p>
                      <a:r>
                        <a:rPr lang="es-ES" dirty="0"/>
                        <a:t>Investigación y recolección de datos: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Analizar trabajos previos, recopilar imágenes o videos de señales en carretera.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451128"/>
                  </a:ext>
                </a:extLst>
              </a:tr>
              <a:tr h="518132">
                <a:tc>
                  <a:txBody>
                    <a:bodyPr/>
                    <a:lstStyle/>
                    <a:p>
                      <a:r>
                        <a:rPr lang="es-ES" dirty="0"/>
                        <a:t>Diseño del sistema y diagrama de bloques: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Estructurar la solución completa.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602126"/>
                  </a:ext>
                </a:extLst>
              </a:tr>
              <a:tr h="447831">
                <a:tc>
                  <a:txBody>
                    <a:bodyPr/>
                    <a:lstStyle/>
                    <a:p>
                      <a:r>
                        <a:rPr lang="es-CO" dirty="0"/>
                        <a:t>Preprocesamiento y segmentación: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Aislar señales por color y forma.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462618"/>
                  </a:ext>
                </a:extLst>
              </a:tr>
              <a:tr h="518132">
                <a:tc>
                  <a:txBody>
                    <a:bodyPr/>
                    <a:lstStyle/>
                    <a:p>
                      <a:r>
                        <a:rPr lang="es-ES" dirty="0"/>
                        <a:t>Extracción de características y clasificación: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Diferenciar tipos de señales.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81711"/>
                  </a:ext>
                </a:extLst>
              </a:tr>
              <a:tr h="447831">
                <a:tc>
                  <a:txBody>
                    <a:bodyPr/>
                    <a:lstStyle/>
                    <a:p>
                      <a:r>
                        <a:rPr lang="es-CO" dirty="0"/>
                        <a:t>Pruebas y validación: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Comprobar desempeño del modelo.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61986"/>
                  </a:ext>
                </a:extLst>
              </a:tr>
              <a:tr h="518132">
                <a:tc>
                  <a:txBody>
                    <a:bodyPr/>
                    <a:lstStyle/>
                    <a:p>
                      <a:r>
                        <a:rPr lang="es-CO" dirty="0"/>
                        <a:t>Integración y presentación: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dirty="0"/>
                        <a:t>Mostrar resultados, limitaciones y líneas futuras.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497419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/>
          <p:nvPr/>
        </p:nvSpPr>
        <p:spPr>
          <a:xfrm>
            <a:off x="609600" y="4270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90"/>
              <a:buFont typeface="Calibri"/>
              <a:buNone/>
            </a:pPr>
            <a:r>
              <a:rPr lang="es-CO" sz="429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Resultados, Líneas Futuras</a:t>
            </a:r>
            <a:endParaRPr sz="429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827584" y="1670442"/>
            <a:ext cx="7708340" cy="4512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CO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 Esperados</a:t>
            </a:r>
            <a:r>
              <a:rPr lang="es-CO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Detección confiable de múltiples señales viales.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Reconocimiento basado en color y forma con buena precisión.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Implementación de un prototipo funcional en Python.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Posibilidad de extender a reconocimiento en video en tiempo real.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endParaRPr lang="es-E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s-ES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Resultados obtenidos: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Detección exitosa de la señal “PARE” mediante segmentación por color rojo y forma octagonal.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Identificación correcta y salida por consola.</a:t>
            </a:r>
          </a:p>
          <a:p>
            <a:pPr marL="1143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endParaRPr lang="es-E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s-ES" sz="18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Líneas</a:t>
            </a:r>
            <a:r>
              <a:rPr lang="es-ES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futuras: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Reconocimiento en tiempo real.</a:t>
            </a:r>
          </a:p>
          <a:p>
            <a:pPr marL="4000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Integración con GPS.</a:t>
            </a:r>
          </a:p>
          <a:p>
            <a:pPr marL="400050" lvl="0" indent="-285750">
              <a:buClr>
                <a:schemeClr val="dk1"/>
              </a:buClr>
              <a:buSzPts val="1800"/>
              <a:buFontTx/>
              <a:buChar char="-"/>
            </a:pPr>
            <a:r>
              <a:rPr lang="es-E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Interfaz de usuario.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1"/>
          <p:cNvSpPr txBox="1"/>
          <p:nvPr/>
        </p:nvSpPr>
        <p:spPr>
          <a:xfrm>
            <a:off x="6097619" y="3363459"/>
            <a:ext cx="26643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743</Words>
  <Application>Microsoft Office PowerPoint</Application>
  <PresentationFormat>Presentación en pantalla (4:3)</PresentationFormat>
  <Paragraphs>118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Noto Sans Symbols</vt:lpstr>
      <vt:lpstr>Tema de Office</vt:lpstr>
      <vt:lpstr>Reconocimiento de señales viales mediante procesamiento digital de imágenes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Bibliografía y webgrafía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Oscar Mercado</cp:lastModifiedBy>
  <cp:revision>1</cp:revision>
  <dcterms:modified xsi:type="dcterms:W3CDTF">2025-11-12T13:04:07Z</dcterms:modified>
</cp:coreProperties>
</file>